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6"/>
  </p:notesMasterIdLst>
  <p:sldIdLst>
    <p:sldId id="256" r:id="rId2"/>
    <p:sldId id="4152" r:id="rId3"/>
    <p:sldId id="4149" r:id="rId4"/>
    <p:sldId id="4114" r:id="rId5"/>
    <p:sldId id="4148" r:id="rId6"/>
    <p:sldId id="4145" r:id="rId7"/>
    <p:sldId id="4146" r:id="rId8"/>
    <p:sldId id="4113" r:id="rId9"/>
    <p:sldId id="4150" r:id="rId10"/>
    <p:sldId id="4115" r:id="rId11"/>
    <p:sldId id="4116" r:id="rId12"/>
    <p:sldId id="4129" r:id="rId13"/>
    <p:sldId id="4153" r:id="rId14"/>
    <p:sldId id="415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276"/>
    <a:srgbClr val="092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B8407-666A-9FB6-2436-38487751EAB0}" v="2" dt="2021-03-03T11:54:27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8"/>
    <p:restoredTop sz="94648"/>
  </p:normalViewPr>
  <p:slideViewPr>
    <p:cSldViewPr snapToGrid="0">
      <p:cViewPr varScale="1">
        <p:scale>
          <a:sx n="85" d="100"/>
          <a:sy n="85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95B49-8428-40E3-9FF5-30ED717A78AE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7E51D-F71B-4FBB-9EC6-343B7D6C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6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5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6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7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5942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84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05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3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3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1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0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9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9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9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1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3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0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D82C95B-4D84-414F-9D9F-703BD5F636A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5D6F38F-E75E-4D22-81E0-21C6222E6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8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09F6-E031-41A0-A5BE-64CF60135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Standard Query Language</a:t>
            </a:r>
            <a:br>
              <a:rPr lang="en-US" dirty="0"/>
            </a:br>
            <a:r>
              <a:rPr lang="en-US" dirty="0"/>
              <a:t>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3477C-6BC8-4BF4-8FF9-C75B395B5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375688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D539CE-8344-1157-D103-D4340182DA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0098" y="0"/>
            <a:ext cx="9051803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075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18D2-2011-4E21-B572-6212BB0D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to Cover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DA46C-851F-00FF-9A56-EE0BF2E5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 (Their control and administration)</a:t>
            </a:r>
          </a:p>
          <a:p>
            <a:r>
              <a:rPr lang="en-US" dirty="0"/>
              <a:t>Select statement</a:t>
            </a:r>
          </a:p>
          <a:p>
            <a:r>
              <a:rPr lang="en-US" dirty="0"/>
              <a:t>Selection of Database from toolbar or with command</a:t>
            </a:r>
          </a:p>
          <a:p>
            <a:r>
              <a:rPr lang="en-US" dirty="0"/>
              <a:t>HR Data exploration: How do we start</a:t>
            </a:r>
          </a:p>
          <a:p>
            <a:r>
              <a:rPr lang="en-US" dirty="0"/>
              <a:t>Entity Relationship Diagram (ERD)</a:t>
            </a:r>
          </a:p>
          <a:p>
            <a:r>
              <a:rPr lang="en-US" dirty="0"/>
              <a:t>Relationship type: Many, One</a:t>
            </a:r>
          </a:p>
          <a:p>
            <a:r>
              <a:rPr lang="en-US" dirty="0"/>
              <a:t>Joining Criteria</a:t>
            </a:r>
          </a:p>
          <a:p>
            <a:r>
              <a:rPr lang="en-US" dirty="0"/>
              <a:t>Importing the HR tables: Countries and Customers</a:t>
            </a:r>
          </a:p>
          <a:p>
            <a:r>
              <a:rPr lang="en-US" dirty="0"/>
              <a:t>Use of underscore instead of space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5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BE1E1-5F47-E9B1-CB69-DC7F72A8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640" y="107950"/>
            <a:ext cx="6032500" cy="664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CE089D-BD06-36E4-39C7-1F2B294BC229}"/>
              </a:ext>
            </a:extLst>
          </p:cNvPr>
          <p:cNvSpPr txBox="1"/>
          <p:nvPr/>
        </p:nvSpPr>
        <p:spPr>
          <a:xfrm>
            <a:off x="685800" y="1360170"/>
            <a:ext cx="40462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to One: You and your ERP</a:t>
            </a:r>
          </a:p>
          <a:p>
            <a:endParaRPr lang="en-US" dirty="0"/>
          </a:p>
          <a:p>
            <a:r>
              <a:rPr lang="en-US" dirty="0"/>
              <a:t>Many to One: You all studying from me</a:t>
            </a:r>
          </a:p>
          <a:p>
            <a:endParaRPr lang="en-US" dirty="0"/>
          </a:p>
          <a:p>
            <a:r>
              <a:rPr lang="en-US" dirty="0"/>
              <a:t>One to Many: Me teaching you all</a:t>
            </a:r>
          </a:p>
          <a:p>
            <a:endParaRPr lang="en-US" dirty="0"/>
          </a:p>
          <a:p>
            <a:r>
              <a:rPr lang="en-US" dirty="0"/>
              <a:t>Many to Many: Other students studying from same professor that you have studied from.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Relationship of Customers to Country?</a:t>
            </a:r>
          </a:p>
        </p:txBody>
      </p:sp>
    </p:spTree>
    <p:extLst>
      <p:ext uri="{BB962C8B-B14F-4D97-AF65-F5344CB8AC3E}">
        <p14:creationId xmlns:p14="http://schemas.microsoft.com/office/powerpoint/2010/main" val="48944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ED3B79-ECC6-A7D2-EE99-E8F573FE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158750"/>
            <a:ext cx="52324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1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13A505-BD17-9306-B4F7-ECC2BA0C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14300"/>
            <a:ext cx="49276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8C715-8D24-ABAF-9604-6FA6A8CC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495300"/>
            <a:ext cx="6540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2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8C05-2B4E-29B3-C759-C731F0C1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5FBF-1220-CD42-9D1C-887FCF1F5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              DBMS               DATABASE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C21F0-8201-8B5C-70E4-527D1DE0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732449"/>
            <a:ext cx="10343114" cy="19312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BC955A9-B7AC-A774-64D7-CBFDC255D06D}"/>
              </a:ext>
            </a:extLst>
          </p:cNvPr>
          <p:cNvSpPr/>
          <p:nvPr/>
        </p:nvSpPr>
        <p:spPr>
          <a:xfrm>
            <a:off x="1978702" y="4002374"/>
            <a:ext cx="584616" cy="2344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1A20A96-593E-5723-102F-414E55123958}"/>
              </a:ext>
            </a:extLst>
          </p:cNvPr>
          <p:cNvSpPr/>
          <p:nvPr/>
        </p:nvSpPr>
        <p:spPr>
          <a:xfrm>
            <a:off x="3502627" y="4041573"/>
            <a:ext cx="584616" cy="2344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6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E0A0-D9E6-4FDC-B48A-D050BD57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and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5ED1-62C5-447B-9D41-EF4861E9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+mj-lt"/>
                <a:ea typeface="+mj-ea"/>
              </a:rPr>
              <a:t>SQL is the language for generating, manipulating, and retrieving data from a relational database.</a:t>
            </a:r>
          </a:p>
          <a:p>
            <a:pPr algn="just"/>
            <a:endParaRPr lang="en-US" sz="2400" dirty="0">
              <a:latin typeface="+mj-lt"/>
              <a:ea typeface="+mj-ea"/>
            </a:endParaRPr>
          </a:p>
          <a:p>
            <a:pPr algn="just"/>
            <a:r>
              <a:rPr lang="en-US" sz="2400" dirty="0">
                <a:latin typeface="+mj-lt"/>
                <a:ea typeface="+mj-ea"/>
              </a:rPr>
              <a:t>Types? </a:t>
            </a:r>
          </a:p>
          <a:p>
            <a:pPr algn="just"/>
            <a:endParaRPr lang="en-US" sz="2400" dirty="0">
              <a:latin typeface="+mj-lt"/>
              <a:ea typeface="+mj-ea"/>
            </a:endParaRPr>
          </a:p>
          <a:p>
            <a:pPr algn="just"/>
            <a:endParaRPr lang="en-US" sz="2400" dirty="0">
              <a:latin typeface="+mj-lt"/>
              <a:ea typeface="+mj-ea"/>
            </a:endParaRPr>
          </a:p>
          <a:p>
            <a:pPr algn="just"/>
            <a:endParaRPr lang="en-US" sz="2400" dirty="0">
              <a:latin typeface="+mj-lt"/>
              <a:ea typeface="+mj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9E196-AD74-FDCC-3D91-C404C9FD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81" y="3761824"/>
            <a:ext cx="4995409" cy="2292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33B09-4655-92D4-4FAA-822AE5AF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90" y="3078394"/>
            <a:ext cx="5545136" cy="31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01CE-F18C-2B48-7F22-03416A7B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63CE-948F-ECA5-70C8-442541C6D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>
            <a:normAutofit fontScale="85000" lnSpcReduction="20000"/>
          </a:bodyPr>
          <a:lstStyle/>
          <a:p>
            <a:pPr algn="just"/>
            <a:endParaRPr lang="en-US" sz="2000" dirty="0">
              <a:latin typeface="+mj-lt"/>
              <a:ea typeface="+mj-ea"/>
            </a:endParaRPr>
          </a:p>
          <a:p>
            <a:pPr algn="just"/>
            <a:endParaRPr lang="en-US" dirty="0">
              <a:latin typeface="+mj-lt"/>
              <a:ea typeface="+mj-ea"/>
            </a:endParaRPr>
          </a:p>
          <a:p>
            <a:pPr algn="just"/>
            <a:endParaRPr lang="en-US" sz="2000" dirty="0">
              <a:latin typeface="+mj-lt"/>
              <a:ea typeface="+mj-ea"/>
            </a:endParaRPr>
          </a:p>
          <a:p>
            <a:pPr algn="just"/>
            <a:endParaRPr lang="en-US" dirty="0">
              <a:latin typeface="+mj-lt"/>
              <a:ea typeface="+mj-ea"/>
            </a:endParaRPr>
          </a:p>
          <a:p>
            <a:pPr algn="just"/>
            <a:endParaRPr lang="en-US" sz="2000" dirty="0">
              <a:latin typeface="+mj-lt"/>
              <a:ea typeface="+mj-ea"/>
            </a:endParaRPr>
          </a:p>
          <a:p>
            <a:pPr algn="just"/>
            <a:endParaRPr lang="en-US" dirty="0">
              <a:latin typeface="+mj-lt"/>
              <a:ea typeface="+mj-ea"/>
            </a:endParaRPr>
          </a:p>
          <a:p>
            <a:pPr algn="just"/>
            <a:endParaRPr lang="en-US" sz="2000" dirty="0">
              <a:latin typeface="+mj-lt"/>
              <a:ea typeface="+mj-ea"/>
            </a:endParaRPr>
          </a:p>
          <a:p>
            <a:pPr algn="just"/>
            <a:endParaRPr lang="en-US" sz="2000" dirty="0">
              <a:latin typeface="+mj-lt"/>
              <a:ea typeface="+mj-ea"/>
            </a:endParaRPr>
          </a:p>
          <a:p>
            <a:pPr algn="just"/>
            <a:endParaRPr lang="en-US" sz="2000" dirty="0">
              <a:latin typeface="+mj-lt"/>
              <a:ea typeface="+mj-ea"/>
            </a:endParaRPr>
          </a:p>
          <a:p>
            <a:pPr algn="just"/>
            <a:endParaRPr lang="en-US" sz="2000" dirty="0">
              <a:latin typeface="+mj-lt"/>
              <a:ea typeface="+mj-ea"/>
            </a:endParaRPr>
          </a:p>
          <a:p>
            <a:pPr algn="just"/>
            <a:r>
              <a:rPr lang="en-US" sz="2000" dirty="0">
                <a:latin typeface="+mj-lt"/>
                <a:ea typeface="+mj-ea"/>
              </a:rPr>
              <a:t>Table, Tuples, Fields</a:t>
            </a:r>
            <a:r>
              <a:rPr lang="en-US" sz="2000">
                <a:latin typeface="+mj-lt"/>
                <a:ea typeface="+mj-ea"/>
              </a:rPr>
              <a:t>, Schema, </a:t>
            </a:r>
            <a:r>
              <a:rPr lang="en-US" sz="2000" dirty="0">
                <a:latin typeface="+mj-lt"/>
                <a:ea typeface="+mj-ea"/>
              </a:rPr>
              <a:t>Primary Key, Foreign Key</a:t>
            </a:r>
          </a:p>
          <a:p>
            <a:pPr algn="just"/>
            <a:r>
              <a:rPr lang="en-US" sz="2000" dirty="0">
                <a:latin typeface="+mj-lt"/>
                <a:ea typeface="+mj-ea"/>
              </a:rPr>
              <a:t>Why not Excel?</a:t>
            </a:r>
          </a:p>
          <a:p>
            <a:pPr algn="just"/>
            <a:r>
              <a:rPr lang="en-US" sz="2000" dirty="0">
                <a:latin typeface="+mj-lt"/>
                <a:ea typeface="+mj-ea"/>
              </a:rPr>
              <a:t>SQL (Sequel) Vs. MySQL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FBD98-2807-57B5-C6F7-E5F03C5AC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609600"/>
            <a:ext cx="10364410" cy="42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9FC-B07A-4E7F-9770-1AEFD993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B19E73-E2AB-97E1-7DF4-764EAD171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240" y="1580050"/>
            <a:ext cx="5820276" cy="500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1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E89D-6678-FEC6-B457-E835C7AD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393BD-600C-6EDC-09E6-B0ACA0060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46B1EA-D312-D37E-0084-A765544C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24" y="1580050"/>
            <a:ext cx="5736548" cy="49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22D8-C6F1-4FD0-A028-6E7DC587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 and Databases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FACD3B-9ADA-C67F-4653-296D40DC4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8617" y="1947371"/>
            <a:ext cx="4822570" cy="3050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E036B-7BDC-B3E1-23DF-8A0492D6B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947372"/>
            <a:ext cx="4454945" cy="30506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A97052A-A274-06EA-962D-356B3D26F7DC}"/>
              </a:ext>
            </a:extLst>
          </p:cNvPr>
          <p:cNvSpPr txBox="1">
            <a:spLocks/>
          </p:cNvSpPr>
          <p:nvPr/>
        </p:nvSpPr>
        <p:spPr>
          <a:xfrm>
            <a:off x="1186116" y="53653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Dropping Table and Databases</a:t>
            </a:r>
          </a:p>
        </p:txBody>
      </p:sp>
    </p:spTree>
    <p:extLst>
      <p:ext uri="{BB962C8B-B14F-4D97-AF65-F5344CB8AC3E}">
        <p14:creationId xmlns:p14="http://schemas.microsoft.com/office/powerpoint/2010/main" val="383555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22D8-C6F1-4FD0-A028-6E7DC587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6628"/>
            <a:ext cx="10353762" cy="970450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AF3102-6E5E-6D06-843D-21E755209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762" y="1187078"/>
            <a:ext cx="6706476" cy="54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66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BA Fall 2018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A Fall 2018" id="{21FB4523-24D1-42EF-B5E2-99204F5E046E}" vid="{994AD91D-3965-4F33-BF6C-7DF9919359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174</Words>
  <Application>Microsoft Macintosh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 2</vt:lpstr>
      <vt:lpstr>IBA Fall 2018</vt:lpstr>
      <vt:lpstr>Standard Query Language SQL</vt:lpstr>
      <vt:lpstr>PowerPoint Presentation</vt:lpstr>
      <vt:lpstr>Database</vt:lpstr>
      <vt:lpstr>SQL and Databases</vt:lpstr>
      <vt:lpstr>PowerPoint Presentation</vt:lpstr>
      <vt:lpstr>Relational Databases</vt:lpstr>
      <vt:lpstr>SQL Statements</vt:lpstr>
      <vt:lpstr>Creating Table and Databases</vt:lpstr>
      <vt:lpstr>Data Types</vt:lpstr>
      <vt:lpstr>PowerPoint Presentation</vt:lpstr>
      <vt:lpstr>Material to Cover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Manipulation and Visualization</dc:title>
  <dc:creator>Hassaan Khalid</dc:creator>
  <cp:lastModifiedBy>Asad Sajid Awan</cp:lastModifiedBy>
  <cp:revision>10</cp:revision>
  <dcterms:created xsi:type="dcterms:W3CDTF">2021-01-21T20:14:01Z</dcterms:created>
  <dcterms:modified xsi:type="dcterms:W3CDTF">2023-09-05T14:51:12Z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2023-09-03T15:06:30Z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b56c9d44-bb14-463a-b3ec-a6e41fb69e2a</vt:lpwstr>
  </property>
  <property fmtid="{D5CDD505-2E9C-101B-9397-08002B2CF9AE}" pid="8" name="MSIP_Label_a73fd474-4f3c-44ed-88fb-5cc4bd2471bf_ContentBits">
    <vt:lpwstr>0</vt:lpwstr>
  </property>
</Properties>
</file>